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" roundtripDataSignature="AMtx7miJQh6Dsw1etROx0kKRs5wHG/si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f1256f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df1256f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30830" y="3657471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238875"/>
            <a:ext cx="121920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70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19600"/>
            <a:ext cx="121920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888" y="420785"/>
            <a:ext cx="1905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0375" y="6343649"/>
            <a:ext cx="1314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7819" y="2831306"/>
            <a:ext cx="3836361" cy="1195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f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1337/auth/local/regist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hyperlink" Target="http://localhost:1337/auth/loca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1337/uploads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://localhost:1337/order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localhost:1337/restaurants?id=1" TargetMode="External"/><Relationship Id="rId5" Type="http://schemas.openxmlformats.org/officeDocument/2006/relationships/hyperlink" Target="http://localhost:1337/restaurants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1"/>
          <p:cNvCxnSpPr/>
          <p:nvPr/>
        </p:nvCxnSpPr>
        <p:spPr>
          <a:xfrm>
            <a:off x="2148840" y="5688148"/>
            <a:ext cx="7894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"/>
          <p:cNvSpPr txBox="1"/>
          <p:nvPr/>
        </p:nvSpPr>
        <p:spPr>
          <a:xfrm>
            <a:off x="4705586" y="5938540"/>
            <a:ext cx="450055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Seetharaman</a:t>
            </a:r>
            <a:r>
              <a:rPr lang="en-IN" sz="2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800" b="1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Rajagopal</a:t>
            </a:r>
            <a:endParaRPr dirty="0"/>
          </a:p>
        </p:txBody>
      </p:sp>
      <p:sp>
        <p:nvSpPr>
          <p:cNvPr id="111" name="Google Shape;111;p1"/>
          <p:cNvSpPr txBox="1"/>
          <p:nvPr/>
        </p:nvSpPr>
        <p:spPr>
          <a:xfrm>
            <a:off x="2871047" y="4752255"/>
            <a:ext cx="645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Restaurant Application Capstone Presentation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/>
        </p:nvSpPr>
        <p:spPr>
          <a:xfrm>
            <a:off x="752632" y="4904655"/>
            <a:ext cx="106867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3: Deployment, Additional Features, App Demonstration, Reflection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/>
        </p:nvSpPr>
        <p:spPr>
          <a:xfrm>
            <a:off x="1464982" y="2709979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24453" y="788602"/>
            <a:ext cx="4935967" cy="4616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Docker Containers + Digital Ocean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46229" y="1526959"/>
            <a:ext cx="5246703" cy="1600438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Both the frontend and the backend of the Restaurant project is hosted in Digital ocean.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Frontend: Upload the front end image into </a:t>
            </a:r>
            <a:r>
              <a:rPr lang="en-US" dirty="0" err="1" smtClean="0"/>
              <a:t>docker</a:t>
            </a:r>
            <a:r>
              <a:rPr lang="en-US" dirty="0" smtClean="0"/>
              <a:t> hub. Created app service in digital ocean using the </a:t>
            </a:r>
            <a:r>
              <a:rPr lang="en-US" dirty="0" err="1" smtClean="0"/>
              <a:t>docker</a:t>
            </a:r>
            <a:r>
              <a:rPr lang="en-US" dirty="0" smtClean="0"/>
              <a:t> hub image.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Created app service for </a:t>
            </a:r>
            <a:r>
              <a:rPr lang="en-US" dirty="0" err="1" smtClean="0"/>
              <a:t>strapi</a:t>
            </a:r>
            <a:r>
              <a:rPr lang="en-US" dirty="0" smtClean="0"/>
              <a:t> in digital ocean using the </a:t>
            </a:r>
            <a:r>
              <a:rPr lang="en-US" dirty="0" err="1" smtClean="0"/>
              <a:t>docker</a:t>
            </a:r>
            <a:r>
              <a:rPr lang="en-US" dirty="0" smtClean="0"/>
              <a:t> hub image. Linked the </a:t>
            </a:r>
            <a:r>
              <a:rPr lang="en-US" dirty="0" err="1" smtClean="0"/>
              <a:t>mongodb</a:t>
            </a:r>
            <a:r>
              <a:rPr lang="en-US" dirty="0" smtClean="0"/>
              <a:t> to the service.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184" y="3156255"/>
            <a:ext cx="5255581" cy="95410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Used Docker compose to create Docker image for Strapi in order to containerize the backend.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Used Docker file to build a Docker image of the frontend to containerize the frontend.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29" y="1250267"/>
            <a:ext cx="6249880" cy="17415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63270" y="1019434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Docker Hub images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29" y="3222608"/>
            <a:ext cx="6036816" cy="15979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1640" y="2968691"/>
            <a:ext cx="517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Digtial</a:t>
            </a:r>
            <a:r>
              <a:rPr lang="en-US" dirty="0" smtClean="0"/>
              <a:t> Ocean Frontend and backend App Service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86" y="5051408"/>
            <a:ext cx="6312023" cy="15572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6184" y="4376691"/>
            <a:ext cx="5141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Challenges: Both front end and back end app services </a:t>
            </a:r>
            <a:r>
              <a:rPr lang="en-US" dirty="0" smtClean="0"/>
              <a:t>did not deploy in digital ocean due to build issues. </a:t>
            </a:r>
            <a:r>
              <a:rPr lang="en-US" dirty="0"/>
              <a:t>I tried to set environment variables and </a:t>
            </a:r>
            <a:r>
              <a:rPr lang="en-US" dirty="0" err="1"/>
              <a:t>api</a:t>
            </a:r>
            <a:r>
              <a:rPr lang="en-US" dirty="0"/>
              <a:t> keys, but still could not have the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servies</a:t>
            </a:r>
            <a:r>
              <a:rPr lang="en-US" dirty="0"/>
              <a:t> up and running.</a:t>
            </a:r>
          </a:p>
        </p:txBody>
      </p:sp>
      <p:sp>
        <p:nvSpPr>
          <p:cNvPr id="17" name="Google Shape;151;p8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Additional Features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695635" y="1544715"/>
            <a:ext cx="58326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Display background image and carousel in the home page.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Display restaurants on home page only if the user is authenticated.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Display dishes on a dish page only after selecting a restaurant.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Search functionality for restaurant and dishes.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Restaurants page appears only after login.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Conditional rendering of the checkout cart so that it only appears after dishes are </a:t>
            </a:r>
            <a:r>
              <a:rPr lang="en-US" dirty="0" smtClean="0"/>
              <a:t>selected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Display order history in a separate page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Display User profile page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Demonstration – </a:t>
            </a:r>
            <a:r>
              <a:rPr lang="en-IN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Home, Signup, Login, Restaurants, dishes.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Reflection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455938" y="2281561"/>
            <a:ext cx="82413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If you started the project today, how would you structure your code differently? </a:t>
            </a:r>
            <a:endParaRPr lang="en-US" dirty="0" smtClean="0"/>
          </a:p>
          <a:p>
            <a:r>
              <a:rPr lang="en-US"/>
              <a:t>	I would have implemented OAuth2 authentication.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If </a:t>
            </a:r>
            <a:r>
              <a:rPr lang="en-US" dirty="0"/>
              <a:t>you started the project today, what additional features would you build</a:t>
            </a:r>
            <a:r>
              <a:rPr lang="en-US" dirty="0" smtClean="0"/>
              <a:t>?</a:t>
            </a:r>
          </a:p>
          <a:p>
            <a:r>
              <a:rPr lang="en-US" dirty="0" smtClean="0"/>
              <a:t>	 </a:t>
            </a:r>
            <a:r>
              <a:rPr lang="en-US" dirty="0"/>
              <a:t>I would have refactored the code so that it hosts in digital ocean without any build issues.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1: Front-End Architecture, Authentication, And App Diagram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Application Overview Diagram</a:t>
            </a:r>
            <a:endParaRPr/>
          </a:p>
        </p:txBody>
      </p:sp>
      <p:sp>
        <p:nvSpPr>
          <p:cNvPr id="110" name="Rectangle 109"/>
          <p:cNvSpPr/>
          <p:nvPr/>
        </p:nvSpPr>
        <p:spPr>
          <a:xfrm>
            <a:off x="3689298" y="1631494"/>
            <a:ext cx="7230235" cy="2257026"/>
          </a:xfrm>
          <a:prstGeom prst="rect">
            <a:avLst/>
          </a:prstGeom>
          <a:solidFill>
            <a:srgbClr val="FFFFFF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1549" y="861134"/>
            <a:ext cx="1336089" cy="569946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55254" y="2010467"/>
            <a:ext cx="7093259" cy="642535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32804" y="2068498"/>
            <a:ext cx="852256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950559" y="2263807"/>
            <a:ext cx="852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927107" y="2068498"/>
            <a:ext cx="852256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944862" y="2263807"/>
            <a:ext cx="852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58389" y="2068498"/>
            <a:ext cx="852256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976144" y="2263807"/>
            <a:ext cx="852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808655" y="2067054"/>
            <a:ext cx="811922" cy="50009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7826410" y="2254929"/>
            <a:ext cx="814145" cy="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21581" y="2241612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/home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90116" y="2241612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/signup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81197" y="2249080"/>
            <a:ext cx="612668" cy="292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918883" y="224161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/profile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804049" y="2068498"/>
            <a:ext cx="1193684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19205" y="2263807"/>
            <a:ext cx="11785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19205" y="224161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/orderhistory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835153" y="3108070"/>
            <a:ext cx="6436311" cy="62054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202316" y="3178205"/>
            <a:ext cx="976545" cy="3994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91093" y="320928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Auth.js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710127" y="918352"/>
            <a:ext cx="2679272" cy="51667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412202" y="943456"/>
            <a:ext cx="5859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</a:t>
            </a:r>
            <a:r>
              <a:rPr lang="en-US" dirty="0" err="1" smtClean="0"/>
              <a:t>AppContext</a:t>
            </a:r>
            <a:r>
              <a:rPr lang="en-US" dirty="0" smtClean="0"/>
              <a:t> (shared context)</a:t>
            </a:r>
          </a:p>
          <a:p>
            <a:r>
              <a:rPr lang="en-US" dirty="0" smtClean="0"/>
              <a:t>                              (cart, user, </a:t>
            </a:r>
            <a:r>
              <a:rPr lang="en-US" dirty="0" err="1" smtClean="0"/>
              <a:t>isAuthenticated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0" name="Up-Down Arrow 49"/>
          <p:cNvSpPr/>
          <p:nvPr/>
        </p:nvSpPr>
        <p:spPr>
          <a:xfrm flipH="1">
            <a:off x="7030173" y="1400170"/>
            <a:ext cx="91663" cy="21061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82122" y="3178205"/>
            <a:ext cx="976545" cy="3994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070899" y="320928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context.js</a:t>
            </a:r>
            <a:endParaRPr lang="en-US" dirty="0"/>
          </a:p>
        </p:txBody>
      </p:sp>
      <p:sp>
        <p:nvSpPr>
          <p:cNvPr id="51" name="Flowchart: Magnetic Disk 50"/>
          <p:cNvSpPr/>
          <p:nvPr/>
        </p:nvSpPr>
        <p:spPr>
          <a:xfrm>
            <a:off x="4790240" y="5312485"/>
            <a:ext cx="1914990" cy="600044"/>
          </a:xfrm>
          <a:prstGeom prst="flowChartMagneticDisk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MongoDB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Cloud 55"/>
          <p:cNvSpPr/>
          <p:nvPr/>
        </p:nvSpPr>
        <p:spPr>
          <a:xfrm>
            <a:off x="7874492" y="5282214"/>
            <a:ext cx="2539015" cy="1139307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247355" y="5518940"/>
            <a:ext cx="1846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Stripe</a:t>
            </a:r>
          </a:p>
          <a:p>
            <a:r>
              <a:rPr lang="en-US" dirty="0" smtClean="0"/>
              <a:t>Payment Gateway</a:t>
            </a:r>
            <a:endParaRPr lang="en-US" dirty="0"/>
          </a:p>
        </p:txBody>
      </p:sp>
      <p:sp>
        <p:nvSpPr>
          <p:cNvPr id="58" name="Up-Down Arrow 57"/>
          <p:cNvSpPr/>
          <p:nvPr/>
        </p:nvSpPr>
        <p:spPr>
          <a:xfrm>
            <a:off x="8173364" y="4856972"/>
            <a:ext cx="73991" cy="58503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-Down Arrow 58"/>
          <p:cNvSpPr/>
          <p:nvPr/>
        </p:nvSpPr>
        <p:spPr>
          <a:xfrm>
            <a:off x="9287146" y="3882274"/>
            <a:ext cx="129472" cy="139993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-Down Arrow 60"/>
          <p:cNvSpPr/>
          <p:nvPr/>
        </p:nvSpPr>
        <p:spPr>
          <a:xfrm>
            <a:off x="6849514" y="2588469"/>
            <a:ext cx="108882" cy="25709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82062" y="3117813"/>
            <a:ext cx="1109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Browser</a:t>
            </a:r>
          </a:p>
          <a:p>
            <a:r>
              <a:rPr lang="en-US" dirty="0" smtClean="0"/>
              <a:t>client side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615792" y="861134"/>
            <a:ext cx="7419151" cy="5823751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211549" y="1367163"/>
            <a:ext cx="13360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562794" y="2370442"/>
            <a:ext cx="249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using id/password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744046" y="3450447"/>
            <a:ext cx="1537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Token(JWT)</a:t>
            </a:r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1567315" y="2672183"/>
            <a:ext cx="2045896" cy="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1562795" y="3450447"/>
            <a:ext cx="2052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689791" y="3142670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Authenticated</a:t>
            </a:r>
            <a:endParaRPr lang="en-US" dirty="0"/>
          </a:p>
        </p:txBody>
      </p:sp>
      <p:sp>
        <p:nvSpPr>
          <p:cNvPr id="92" name="Flowchart: Connector 91"/>
          <p:cNvSpPr/>
          <p:nvPr/>
        </p:nvSpPr>
        <p:spPr>
          <a:xfrm>
            <a:off x="2476870" y="2127779"/>
            <a:ext cx="257453" cy="260314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4" name="Flowchart: Connector 93"/>
          <p:cNvSpPr/>
          <p:nvPr/>
        </p:nvSpPr>
        <p:spPr>
          <a:xfrm>
            <a:off x="2469475" y="2883867"/>
            <a:ext cx="257453" cy="260314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1527080" y="4155641"/>
            <a:ext cx="2086131" cy="2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lowchart: Connector 98"/>
          <p:cNvSpPr/>
          <p:nvPr/>
        </p:nvSpPr>
        <p:spPr>
          <a:xfrm>
            <a:off x="2470953" y="3870764"/>
            <a:ext cx="257453" cy="260314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663299" y="4220809"/>
            <a:ext cx="192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JWT sent on each </a:t>
            </a:r>
          </a:p>
          <a:p>
            <a:r>
              <a:rPr lang="en-US" dirty="0" smtClean="0"/>
              <a:t>request/API calls</a:t>
            </a:r>
            <a:endParaRPr lang="en-US" dirty="0"/>
          </a:p>
        </p:txBody>
      </p:sp>
      <p:cxnSp>
        <p:nvCxnSpPr>
          <p:cNvPr id="101" name="Straight Arrow Connector 100"/>
          <p:cNvCxnSpPr/>
          <p:nvPr/>
        </p:nvCxnSpPr>
        <p:spPr>
          <a:xfrm flipH="1">
            <a:off x="1547639" y="5246703"/>
            <a:ext cx="2068154" cy="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Flowchart: Connector 102"/>
          <p:cNvSpPr/>
          <p:nvPr/>
        </p:nvSpPr>
        <p:spPr>
          <a:xfrm>
            <a:off x="2460594" y="4934610"/>
            <a:ext cx="257453" cy="260314"/>
          </a:xfrm>
          <a:prstGeom prst="flowChartConnecto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601153" y="5300814"/>
            <a:ext cx="2143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 verifies the JWT </a:t>
            </a:r>
          </a:p>
          <a:p>
            <a:r>
              <a:rPr lang="en-US" dirty="0" smtClean="0"/>
              <a:t>and send the response.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7121836" y="3173244"/>
            <a:ext cx="2998708" cy="4044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370663" y="3209286"/>
            <a:ext cx="2652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functional components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3756735" y="1683475"/>
            <a:ext cx="7091777" cy="3130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6705491" y="1658339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Front-End/Pages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3836631" y="2832347"/>
            <a:ext cx="6436311" cy="267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500398" y="2800366"/>
            <a:ext cx="2318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Middle Tier/Components</a:t>
            </a:r>
            <a:endParaRPr lang="en-US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4" y="3985319"/>
            <a:ext cx="981867" cy="1092707"/>
          </a:xfrm>
          <a:prstGeom prst="rect">
            <a:avLst/>
          </a:prstGeom>
        </p:spPr>
      </p:pic>
      <p:sp>
        <p:nvSpPr>
          <p:cNvPr id="65" name="Up-Down Arrow 64"/>
          <p:cNvSpPr/>
          <p:nvPr/>
        </p:nvSpPr>
        <p:spPr>
          <a:xfrm>
            <a:off x="5711764" y="4855204"/>
            <a:ext cx="101260" cy="44560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86852" y="2069976"/>
            <a:ext cx="852256" cy="4927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6904607" y="2265285"/>
            <a:ext cx="852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050348" y="225196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/dish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35153" y="4311716"/>
            <a:ext cx="4554246" cy="526613"/>
          </a:xfrm>
          <a:prstGeom prst="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836633" y="4008428"/>
            <a:ext cx="4552766" cy="3016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9571" y="4024545"/>
            <a:ext cx="133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Backend/API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338710" y="4369289"/>
            <a:ext cx="1541128" cy="39949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427486" y="4400370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Strapi</a:t>
            </a:r>
            <a:r>
              <a:rPr lang="en-US" dirty="0" smtClean="0"/>
              <a:t> API</a:t>
            </a:r>
            <a:endParaRPr lang="en-US" dirty="0"/>
          </a:p>
        </p:txBody>
      </p:sp>
      <p:cxnSp>
        <p:nvCxnSpPr>
          <p:cNvPr id="11" name="Elbow Connector 10"/>
          <p:cNvCxnSpPr>
            <a:stCxn id="3" idx="3"/>
          </p:cNvCxnSpPr>
          <p:nvPr/>
        </p:nvCxnSpPr>
        <p:spPr>
          <a:xfrm flipV="1">
            <a:off x="8389399" y="3882274"/>
            <a:ext cx="429806" cy="69274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0063509" y="2078855"/>
            <a:ext cx="741432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10081264" y="2274164"/>
            <a:ext cx="741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116774" y="224161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/logout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Front-End Architecture</a:t>
            </a: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2762" y="1225118"/>
            <a:ext cx="1686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Presentation Layer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37174" y="878886"/>
            <a:ext cx="7803471" cy="43855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6" y="2583402"/>
            <a:ext cx="792740" cy="5672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851" y="2482398"/>
            <a:ext cx="709669" cy="50997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280" y="975011"/>
            <a:ext cx="747914" cy="41764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308181" y="2583402"/>
            <a:ext cx="852256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96958" y="2756516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/home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308181" y="2756516"/>
            <a:ext cx="852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357226" y="2584884"/>
            <a:ext cx="852256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446003" y="2757998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/signup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357226" y="2757998"/>
            <a:ext cx="852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395914" y="2584882"/>
            <a:ext cx="852256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484691" y="275799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/login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4395914" y="2757996"/>
            <a:ext cx="852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461238" y="2593759"/>
            <a:ext cx="852256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541137" y="276687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/dish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461238" y="2766873"/>
            <a:ext cx="852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519163" y="2604116"/>
            <a:ext cx="852256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599062" y="277723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/profile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6519163" y="2777230"/>
            <a:ext cx="852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540094" y="2604114"/>
            <a:ext cx="1225111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619994" y="2777228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/orderhistory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7563804" y="2777228"/>
            <a:ext cx="1170302" cy="1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542" y="1658441"/>
            <a:ext cx="826286" cy="49654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396958" y="2360681"/>
            <a:ext cx="709327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396958" y="2360682"/>
            <a:ext cx="0" cy="22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42" idx="0"/>
          </p:cNvCxnSpPr>
          <p:nvPr/>
        </p:nvCxnSpPr>
        <p:spPr>
          <a:xfrm>
            <a:off x="3764123" y="2360682"/>
            <a:ext cx="19231" cy="22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8" idx="0"/>
          </p:cNvCxnSpPr>
          <p:nvPr/>
        </p:nvCxnSpPr>
        <p:spPr>
          <a:xfrm>
            <a:off x="4822042" y="2360681"/>
            <a:ext cx="0" cy="22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822624" y="2360682"/>
            <a:ext cx="0" cy="222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54" idx="0"/>
          </p:cNvCxnSpPr>
          <p:nvPr/>
        </p:nvCxnSpPr>
        <p:spPr>
          <a:xfrm>
            <a:off x="6942329" y="2360681"/>
            <a:ext cx="2962" cy="24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8469288" y="2360681"/>
            <a:ext cx="0" cy="26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2601153" y="3369570"/>
            <a:ext cx="6986730" cy="4729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middle tier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115014" y="1662183"/>
            <a:ext cx="184518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layout.js</a:t>
            </a:r>
          </a:p>
          <a:p>
            <a:r>
              <a:rPr lang="en-US" dirty="0"/>
              <a:t> </a:t>
            </a:r>
            <a:r>
              <a:rPr lang="en-US" dirty="0" smtClean="0"/>
              <a:t>           (</a:t>
            </a:r>
            <a:r>
              <a:rPr lang="en-US" dirty="0" err="1" smtClean="0"/>
              <a:t>navbar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5191212" y="4101829"/>
            <a:ext cx="145446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API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05" name="Straight Arrow Connector 104"/>
          <p:cNvCxnSpPr>
            <a:stCxn id="41" idx="2"/>
          </p:cNvCxnSpPr>
          <p:nvPr/>
        </p:nvCxnSpPr>
        <p:spPr>
          <a:xfrm flipH="1">
            <a:off x="2734309" y="3064293"/>
            <a:ext cx="3448" cy="30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6" idx="2"/>
          </p:cNvCxnSpPr>
          <p:nvPr/>
        </p:nvCxnSpPr>
        <p:spPr>
          <a:xfrm flipH="1">
            <a:off x="3821460" y="3065775"/>
            <a:ext cx="5417" cy="30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49" idx="2"/>
          </p:cNvCxnSpPr>
          <p:nvPr/>
        </p:nvCxnSpPr>
        <p:spPr>
          <a:xfrm>
            <a:off x="4791025" y="3065773"/>
            <a:ext cx="0" cy="302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52" idx="2"/>
          </p:cNvCxnSpPr>
          <p:nvPr/>
        </p:nvCxnSpPr>
        <p:spPr>
          <a:xfrm flipH="1">
            <a:off x="5822624" y="3074650"/>
            <a:ext cx="1" cy="29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55" idx="2"/>
          </p:cNvCxnSpPr>
          <p:nvPr/>
        </p:nvCxnSpPr>
        <p:spPr>
          <a:xfrm>
            <a:off x="6959898" y="3085007"/>
            <a:ext cx="0" cy="29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58" idx="2"/>
          </p:cNvCxnSpPr>
          <p:nvPr/>
        </p:nvCxnSpPr>
        <p:spPr>
          <a:xfrm>
            <a:off x="8209258" y="3085005"/>
            <a:ext cx="0" cy="283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5918443" y="3842478"/>
            <a:ext cx="10932" cy="25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56" y="1151823"/>
            <a:ext cx="1875859" cy="8608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83996" y="938701"/>
            <a:ext cx="1884975" cy="47226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41142" y="1003851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app.js</a:t>
            </a:r>
            <a:endParaRPr lang="en-US" dirty="0"/>
          </a:p>
        </p:txBody>
      </p:sp>
      <p:cxnSp>
        <p:nvCxnSpPr>
          <p:cNvPr id="10" name="Straight Arrow Connector 9"/>
          <p:cNvCxnSpPr>
            <a:stCxn id="2" idx="2"/>
          </p:cNvCxnSpPr>
          <p:nvPr/>
        </p:nvCxnSpPr>
        <p:spPr>
          <a:xfrm>
            <a:off x="6026484" y="1410961"/>
            <a:ext cx="24434" cy="25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2" idx="2"/>
          </p:cNvCxnSpPr>
          <p:nvPr/>
        </p:nvCxnSpPr>
        <p:spPr>
          <a:xfrm>
            <a:off x="6037604" y="2185403"/>
            <a:ext cx="11421" cy="183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401" y="3413793"/>
            <a:ext cx="1590897" cy="42868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3" y="5487177"/>
            <a:ext cx="3354156" cy="1257808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8908296" y="2620857"/>
            <a:ext cx="852256" cy="49865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97073" y="279397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/logout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8908296" y="2793971"/>
            <a:ext cx="852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490229" y="2368422"/>
            <a:ext cx="0" cy="22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2" idx="2"/>
          </p:cNvCxnSpPr>
          <p:nvPr/>
        </p:nvCxnSpPr>
        <p:spPr>
          <a:xfrm>
            <a:off x="9334424" y="3119510"/>
            <a:ext cx="13762" cy="248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/>
          </a:p>
        </p:txBody>
      </p:sp>
      <p:grpSp>
        <p:nvGrpSpPr>
          <p:cNvPr id="139" name="Group 138"/>
          <p:cNvGrpSpPr/>
          <p:nvPr/>
        </p:nvGrpSpPr>
        <p:grpSpPr>
          <a:xfrm>
            <a:off x="806355" y="1242872"/>
            <a:ext cx="10344001" cy="4607512"/>
            <a:chOff x="806355" y="1242872"/>
            <a:chExt cx="10344001" cy="4607512"/>
          </a:xfrm>
        </p:grpSpPr>
        <p:sp>
          <p:nvSpPr>
            <p:cNvPr id="4" name="Rectangle 3"/>
            <p:cNvSpPr/>
            <p:nvPr/>
          </p:nvSpPr>
          <p:spPr>
            <a:xfrm>
              <a:off x="806355" y="1242872"/>
              <a:ext cx="1336089" cy="4607511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8498481" y="3726203"/>
              <a:ext cx="1452240" cy="1024834"/>
            </a:xfrm>
            <a:prstGeom prst="flowChartMagneticDisk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MongoDB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6868" y="2807094"/>
              <a:ext cx="11097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Browser</a:t>
              </a:r>
            </a:p>
            <a:p>
              <a:r>
                <a:rPr lang="en-US" dirty="0" smtClean="0"/>
                <a:t>client side</a:t>
              </a:r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210599" y="1242873"/>
              <a:ext cx="6939757" cy="4607511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157600" y="2059723"/>
              <a:ext cx="21892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Login using id/password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38852" y="3139728"/>
              <a:ext cx="15373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Token(JWT)</a:t>
              </a:r>
              <a:endParaRPr lang="en-US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2162121" y="2361464"/>
              <a:ext cx="2045896" cy="60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2157601" y="3139728"/>
              <a:ext cx="20529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284597" y="2831951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 Authenticated</a:t>
              </a:r>
              <a:endParaRPr lang="en-US" dirty="0"/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3071676" y="1817060"/>
              <a:ext cx="257453" cy="26031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3064281" y="2573148"/>
              <a:ext cx="257453" cy="26031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2121886" y="3844922"/>
              <a:ext cx="2086131" cy="22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lowchart: Connector 45"/>
            <p:cNvSpPr/>
            <p:nvPr/>
          </p:nvSpPr>
          <p:spPr>
            <a:xfrm>
              <a:off x="3065759" y="3560045"/>
              <a:ext cx="257453" cy="26031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195959" y="3910090"/>
              <a:ext cx="1929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JWT is sent on each </a:t>
              </a:r>
            </a:p>
            <a:p>
              <a:r>
                <a:rPr lang="en-US" dirty="0" smtClean="0"/>
                <a:t>request/API calls</a:t>
              </a:r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H="1">
              <a:off x="2142445" y="4935984"/>
              <a:ext cx="2068154" cy="5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owchart: Connector 48"/>
            <p:cNvSpPr/>
            <p:nvPr/>
          </p:nvSpPr>
          <p:spPr>
            <a:xfrm>
              <a:off x="3055400" y="4623891"/>
              <a:ext cx="257453" cy="26031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95959" y="4990095"/>
              <a:ext cx="2143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Server verifies the JWT </a:t>
              </a:r>
            </a:p>
            <a:p>
              <a:r>
                <a:rPr lang="en-US" dirty="0" smtClean="0"/>
                <a:t>and send the response.</a:t>
              </a:r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342846" y="2705060"/>
              <a:ext cx="570542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Rest API call </a:t>
              </a:r>
            </a:p>
            <a:p>
              <a:r>
                <a:rPr lang="en-US" dirty="0">
                  <a:hlinkClick r:id="rId3"/>
                </a:rPr>
                <a:t>http://</a:t>
              </a:r>
              <a:r>
                <a:rPr lang="en-US" dirty="0" smtClean="0">
                  <a:hlinkClick r:id="rId3"/>
                </a:rPr>
                <a:t>localhost:1337/</a:t>
              </a:r>
              <a:r>
                <a:rPr lang="en-US" dirty="0">
                  <a:hlinkClick r:id="rId3"/>
                </a:rPr>
                <a:t>/</a:t>
              </a:r>
              <a:r>
                <a:rPr lang="en-US" dirty="0" smtClean="0">
                  <a:hlinkClick r:id="rId3"/>
                </a:rPr>
                <a:t>auth/local/register</a:t>
              </a:r>
              <a:r>
                <a:rPr lang="en-US" dirty="0" smtClean="0"/>
                <a:t> </a:t>
              </a:r>
              <a:r>
                <a:rPr lang="en-US" dirty="0"/>
                <a:t>{ username, email, password </a:t>
              </a:r>
              <a:r>
                <a:rPr lang="en-US" dirty="0" smtClean="0"/>
                <a:t>}</a:t>
              </a:r>
            </a:p>
            <a:p>
              <a:r>
                <a:rPr lang="en-US" dirty="0">
                  <a:hlinkClick r:id="rId4"/>
                </a:rPr>
                <a:t>http://localhost:1337//</a:t>
              </a:r>
              <a:r>
                <a:rPr lang="en-US" dirty="0" smtClean="0">
                  <a:hlinkClick r:id="rId4"/>
                </a:rPr>
                <a:t>auth/local</a:t>
              </a:r>
              <a:r>
                <a:rPr lang="en-US" dirty="0" smtClean="0"/>
                <a:t> </a:t>
              </a:r>
              <a:r>
                <a:rPr lang="en-US" dirty="0"/>
                <a:t>{ identifier, password </a:t>
              </a:r>
              <a:r>
                <a:rPr lang="en-US" dirty="0" smtClean="0"/>
                <a:t>}</a:t>
              </a:r>
              <a:endParaRPr lang="en-US" dirty="0"/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558" y="3760733"/>
              <a:ext cx="948287" cy="691624"/>
            </a:xfrm>
            <a:prstGeom prst="rect">
              <a:avLst/>
            </a:prstGeom>
          </p:spPr>
        </p:pic>
        <p:cxnSp>
          <p:nvCxnSpPr>
            <p:cNvPr id="138" name="Straight Connector 137"/>
            <p:cNvCxnSpPr/>
            <p:nvPr/>
          </p:nvCxnSpPr>
          <p:spPr>
            <a:xfrm>
              <a:off x="806355" y="1817060"/>
              <a:ext cx="13360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6295538" y="4085896"/>
            <a:ext cx="992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Strapi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69725" y="4052899"/>
            <a:ext cx="1443943" cy="367403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41180" y="1970839"/>
            <a:ext cx="1029810" cy="351555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00711" y="3303780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Auth.js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5" idx="1"/>
          </p:cNvCxnSpPr>
          <p:nvPr/>
        </p:nvCxnSpPr>
        <p:spPr>
          <a:xfrm>
            <a:off x="5370990" y="4236600"/>
            <a:ext cx="69873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29" idx="2"/>
          </p:cNvCxnSpPr>
          <p:nvPr/>
        </p:nvCxnSpPr>
        <p:spPr>
          <a:xfrm>
            <a:off x="7513668" y="4236601"/>
            <a:ext cx="984813" cy="20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f1256fa64_0_0"/>
          <p:cNvSpPr txBox="1"/>
          <p:nvPr/>
        </p:nvSpPr>
        <p:spPr>
          <a:xfrm>
            <a:off x="236404" y="54916"/>
            <a:ext cx="116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Stripe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899821" y="1029810"/>
            <a:ext cx="828286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Stripe is a suite of APIs for processing online payment. In this restaurant project, we are making credit card payments using Stripe API</a:t>
            </a:r>
            <a:r>
              <a:rPr lang="en-US" dirty="0"/>
              <a:t>. </a:t>
            </a:r>
            <a:r>
              <a:rPr lang="en-US" dirty="0" smtClean="0"/>
              <a:t>Stripe </a:t>
            </a:r>
            <a:r>
              <a:rPr lang="en-US" dirty="0"/>
              <a:t>validates each transaction using API key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391924" y="2583402"/>
            <a:ext cx="5530788" cy="1780988"/>
            <a:chOff x="2121763" y="2831975"/>
            <a:chExt cx="5983551" cy="2100160"/>
          </a:xfrm>
        </p:grpSpPr>
        <p:sp>
          <p:nvSpPr>
            <p:cNvPr id="3" name="Flowchart: Connector 2"/>
            <p:cNvSpPr/>
            <p:nvPr/>
          </p:nvSpPr>
          <p:spPr>
            <a:xfrm>
              <a:off x="2121763" y="2876365"/>
              <a:ext cx="1091954" cy="111858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6791" y="3281769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Browser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43525" y="2987334"/>
              <a:ext cx="1278385" cy="8966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52765" y="3063077"/>
              <a:ext cx="1146672" cy="616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Restaurant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    API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61631" y="4624359"/>
              <a:ext cx="992579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Strapi API</a:t>
              </a:r>
              <a:endParaRPr lang="en-US" dirty="0"/>
            </a:p>
          </p:txBody>
        </p:sp>
        <p:sp>
          <p:nvSpPr>
            <p:cNvPr id="10" name="Cloud 9"/>
            <p:cNvSpPr/>
            <p:nvPr/>
          </p:nvSpPr>
          <p:spPr>
            <a:xfrm>
              <a:off x="6587230" y="2831975"/>
              <a:ext cx="1518084" cy="1016492"/>
            </a:xfrm>
            <a:prstGeom prst="clou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14470" y="3170798"/>
              <a:ext cx="9925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Stripe API</a:t>
              </a:r>
              <a:endParaRPr lang="en-US" dirty="0"/>
            </a:p>
          </p:txBody>
        </p:sp>
        <p:cxnSp>
          <p:nvCxnSpPr>
            <p:cNvPr id="13" name="Straight Arrow Connector 12"/>
            <p:cNvCxnSpPr>
              <a:stCxn id="3" idx="6"/>
              <a:endCxn id="6" idx="1"/>
            </p:cNvCxnSpPr>
            <p:nvPr/>
          </p:nvCxnSpPr>
          <p:spPr>
            <a:xfrm flipV="1">
              <a:off x="3213717" y="3435657"/>
              <a:ext cx="102980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3131030" y="3693111"/>
              <a:ext cx="10879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" idx="3"/>
            </p:cNvCxnSpPr>
            <p:nvPr/>
          </p:nvCxnSpPr>
          <p:spPr>
            <a:xfrm flipV="1">
              <a:off x="5521910" y="3435656"/>
              <a:ext cx="111858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521910" y="3693111"/>
              <a:ext cx="12925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193437" y="3883979"/>
              <a:ext cx="8878" cy="617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607511" y="3883979"/>
              <a:ext cx="0" cy="617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lowchart: Connector 27"/>
            <p:cNvSpPr/>
            <p:nvPr/>
          </p:nvSpPr>
          <p:spPr>
            <a:xfrm>
              <a:off x="3595456" y="3170798"/>
              <a:ext cx="266330" cy="22047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5955128" y="3161932"/>
              <a:ext cx="266330" cy="22047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5946250" y="3726387"/>
              <a:ext cx="266330" cy="22047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Flowchart: Connector 31"/>
            <p:cNvSpPr/>
            <p:nvPr/>
          </p:nvSpPr>
          <p:spPr>
            <a:xfrm>
              <a:off x="5236035" y="4074114"/>
              <a:ext cx="266330" cy="22047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Flowchart: Connector 32"/>
            <p:cNvSpPr/>
            <p:nvPr/>
          </p:nvSpPr>
          <p:spPr>
            <a:xfrm>
              <a:off x="4287916" y="4093060"/>
              <a:ext cx="266330" cy="22047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Flowchart: Connector 33"/>
            <p:cNvSpPr/>
            <p:nvPr/>
          </p:nvSpPr>
          <p:spPr>
            <a:xfrm>
              <a:off x="3588060" y="3739431"/>
              <a:ext cx="266330" cy="220474"/>
            </a:xfrm>
            <a:prstGeom prst="flowChartConnecto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59293" y="1969425"/>
            <a:ext cx="5140171" cy="41857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When the user clicks on ‘Confirm Order’ button, the browser communicates with the restaurant app that is running locally on our machine or on the Docker container. 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The Restaurant app creates a Stripe “charge” with the Stripe app running on the cloud.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The Restaurant app receives the Stripe response that contains the “charge ID”.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The Restaurant app creates an “order” record using the Strapi API and includes the “charge ID” from the Stripe response.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The Strapi API responds to the restaurant app with the order response.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The Restaurant app responds to the request made by the browser in Step 1.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27254" y="4006846"/>
            <a:ext cx="1411550" cy="455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4986" y="5370990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/>
        </p:nvSpPr>
        <p:spPr>
          <a:xfrm>
            <a:off x="4189557" y="4904655"/>
            <a:ext cx="38129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 2: Database And API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381740" y="1464816"/>
            <a:ext cx="109151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Strapi is a content management system that allows </a:t>
            </a:r>
            <a:r>
              <a:rPr lang="en-US" dirty="0" smtClean="0"/>
              <a:t>to </a:t>
            </a:r>
            <a:r>
              <a:rPr lang="en-US" dirty="0"/>
              <a:t>define a content structure and make that content accessible via an API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Strapi </a:t>
            </a:r>
            <a:r>
              <a:rPr lang="en-US" dirty="0"/>
              <a:t>is not a database, but is integrated with database services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 Restaurant app project uses the </a:t>
            </a:r>
            <a:r>
              <a:rPr lang="en-US" dirty="0" err="1" smtClean="0"/>
              <a:t>Strapi</a:t>
            </a:r>
            <a:r>
              <a:rPr lang="en-US" dirty="0" smtClean="0"/>
              <a:t> Rest API to communicate with the MongoDB database.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Restaurant images, Dish images, logo, homepage images, carousel images, order details are persistent and stored in the </a:t>
            </a:r>
            <a:r>
              <a:rPr lang="en-US" dirty="0" err="1" smtClean="0"/>
              <a:t>mongodb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Payment details are stored in Stripe.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25623" y="834501"/>
            <a:ext cx="2991775" cy="307777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Strapi CMS + MongoDB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48" y="2887659"/>
            <a:ext cx="1800476" cy="100026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479395" y="4202090"/>
            <a:ext cx="10014011" cy="19235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192" y="4327370"/>
            <a:ext cx="826059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decision: </a:t>
            </a:r>
            <a:r>
              <a:rPr lang="en-US" dirty="0" smtClean="0"/>
              <a:t>Stored </a:t>
            </a:r>
            <a:r>
              <a:rPr lang="en-US" dirty="0"/>
              <a:t>the merged images in the upload folder to run the carousel in the home page.</a:t>
            </a:r>
          </a:p>
          <a:p>
            <a:endParaRPr lang="en-US" dirty="0"/>
          </a:p>
          <a:p>
            <a:r>
              <a:rPr lang="en-US" dirty="0"/>
              <a:t>What challenges did you encounter? - </a:t>
            </a:r>
            <a:r>
              <a:rPr lang="en-US" dirty="0" err="1"/>
              <a:t>graphql</a:t>
            </a:r>
            <a:r>
              <a:rPr lang="en-US" dirty="0"/>
              <a:t> was not working after deploying to the </a:t>
            </a:r>
            <a:r>
              <a:rPr lang="en-US" dirty="0" err="1"/>
              <a:t>docker</a:t>
            </a:r>
            <a:r>
              <a:rPr lang="en-US" dirty="0"/>
              <a:t> container</a:t>
            </a:r>
          </a:p>
          <a:p>
            <a:endParaRPr lang="en-US" dirty="0"/>
          </a:p>
          <a:p>
            <a:r>
              <a:rPr lang="en-US" dirty="0"/>
              <a:t>How did you overcome those challenges? - replaced </a:t>
            </a:r>
            <a:r>
              <a:rPr lang="en-US" dirty="0" err="1"/>
              <a:t>graphql</a:t>
            </a:r>
            <a:r>
              <a:rPr lang="en-US" dirty="0"/>
              <a:t> with Rest </a:t>
            </a:r>
            <a:r>
              <a:rPr lang="en-US" dirty="0" err="1"/>
              <a:t>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did you refactor from the starter code? - replaced </a:t>
            </a:r>
            <a:r>
              <a:rPr lang="en-US" dirty="0" err="1"/>
              <a:t>graphql</a:t>
            </a:r>
            <a:r>
              <a:rPr lang="en-US" dirty="0"/>
              <a:t> with Rest </a:t>
            </a:r>
            <a:r>
              <a:rPr lang="en-US" dirty="0" err="1"/>
              <a:t>api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02453" y="2420477"/>
            <a:ext cx="4320467" cy="95410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Strapi automatically </a:t>
            </a:r>
            <a:r>
              <a:rPr lang="en-US" dirty="0" smtClean="0"/>
              <a:t>creates API endpoints when a content-type is created.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 Strapi server is available at localhost:1337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Rest API to query Strapi database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27790" y="1077915"/>
            <a:ext cx="7402989" cy="40011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Restaurant project makes use of Strapi API and Stripe API.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303144" y="2447108"/>
            <a:ext cx="5007006" cy="224676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Stripe processes online credit card payments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 Stripe API is organized around REST.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The Stripe API uses API keys to authenticate requests..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React Stripe.js is a thin wrapper around Stripe Elements. It allows you to add Elements to any React app.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Payments are passed to the Stripe API through the Stripe elements.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 smtClean="0"/>
              <a:t>stripe.charges.create</a:t>
            </a:r>
            <a:r>
              <a:rPr lang="en-US" dirty="0" smtClean="0"/>
              <a:t> methods makes a rest </a:t>
            </a:r>
            <a:r>
              <a:rPr lang="en-US" dirty="0" err="1" smtClean="0"/>
              <a:t>api</a:t>
            </a:r>
            <a:r>
              <a:rPr lang="en-US" dirty="0" smtClean="0"/>
              <a:t> call to </a:t>
            </a:r>
            <a:r>
              <a:rPr lang="en-US" dirty="0"/>
              <a:t>place </a:t>
            </a:r>
            <a:r>
              <a:rPr lang="en-US" dirty="0" smtClean="0"/>
              <a:t>a payment entry </a:t>
            </a:r>
            <a:r>
              <a:rPr lang="en-US" dirty="0"/>
              <a:t>in the stripe database.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4" y="1760977"/>
            <a:ext cx="3000794" cy="6595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19" y="1787608"/>
            <a:ext cx="2915057" cy="65950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0" y="3648723"/>
            <a:ext cx="5806000" cy="2139518"/>
            <a:chOff x="372858" y="3959441"/>
            <a:chExt cx="5806000" cy="2139518"/>
          </a:xfrm>
        </p:grpSpPr>
        <p:sp>
          <p:nvSpPr>
            <p:cNvPr id="5" name="Rectangle 4"/>
            <p:cNvSpPr/>
            <p:nvPr/>
          </p:nvSpPr>
          <p:spPr>
            <a:xfrm>
              <a:off x="402453" y="3959441"/>
              <a:ext cx="5776405" cy="213951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02453" y="4262990"/>
              <a:ext cx="57764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13122" y="3959441"/>
              <a:ext cx="1499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Strapi</a:t>
              </a:r>
              <a:r>
                <a:rPr lang="en-US" dirty="0" smtClean="0"/>
                <a:t> Endpoints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2858" y="4317117"/>
              <a:ext cx="5806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http://localhost:1337/auth/local/register </a:t>
              </a:r>
              <a:r>
                <a:rPr lang="en-US" dirty="0" smtClean="0"/>
                <a:t> - to register new users</a:t>
              </a:r>
              <a:endParaRPr lang="en-US" dirty="0"/>
            </a:p>
            <a:p>
              <a:r>
                <a:rPr lang="en-US" dirty="0"/>
                <a:t>http://localhost:1337/auth/local </a:t>
              </a:r>
              <a:r>
                <a:rPr lang="en-US" dirty="0" smtClean="0"/>
                <a:t>- to validate existing users</a:t>
              </a:r>
              <a:endParaRPr lang="en-US" dirty="0"/>
            </a:p>
            <a:p>
              <a:r>
                <a:rPr lang="en-US" dirty="0">
                  <a:hlinkClick r:id="rId5"/>
                </a:rPr>
                <a:t>http://</a:t>
              </a:r>
              <a:r>
                <a:rPr lang="en-US" dirty="0" smtClean="0">
                  <a:hlinkClick r:id="rId5"/>
                </a:rPr>
                <a:t>localhost:1337/restaurants</a:t>
              </a:r>
              <a:r>
                <a:rPr lang="en-US" dirty="0" smtClean="0"/>
                <a:t> - get all restaurants</a:t>
              </a:r>
            </a:p>
            <a:p>
              <a:r>
                <a:rPr lang="en-US" dirty="0">
                  <a:hlinkClick r:id="rId6"/>
                </a:rPr>
                <a:t>http://</a:t>
              </a:r>
              <a:r>
                <a:rPr lang="en-US" dirty="0" smtClean="0">
                  <a:hlinkClick r:id="rId6"/>
                </a:rPr>
                <a:t>localhost:1337/restaurants?id=1</a:t>
              </a:r>
              <a:r>
                <a:rPr lang="en-US" dirty="0" smtClean="0"/>
                <a:t> - </a:t>
              </a:r>
              <a:r>
                <a:rPr lang="en-US" dirty="0"/>
                <a:t>get </a:t>
              </a:r>
              <a:r>
                <a:rPr lang="en-US" dirty="0" smtClean="0"/>
                <a:t>single restaurant with id=1</a:t>
              </a:r>
              <a:endParaRPr lang="en-US" dirty="0"/>
            </a:p>
            <a:p>
              <a:r>
                <a:rPr lang="en-US" dirty="0">
                  <a:hlinkClick r:id="rId7"/>
                </a:rPr>
                <a:t>http://</a:t>
              </a:r>
              <a:r>
                <a:rPr lang="en-US" dirty="0" smtClean="0">
                  <a:hlinkClick r:id="rId7"/>
                </a:rPr>
                <a:t>localhost:1337/orders</a:t>
              </a:r>
              <a:r>
                <a:rPr lang="en-US" dirty="0" smtClean="0"/>
                <a:t> - get all the orders</a:t>
              </a:r>
              <a:endParaRPr lang="en-US" dirty="0"/>
            </a:p>
            <a:p>
              <a:r>
                <a:rPr lang="en-US" dirty="0">
                  <a:hlinkClick r:id="rId8"/>
                </a:rPr>
                <a:t>http://</a:t>
              </a:r>
              <a:r>
                <a:rPr lang="en-US" dirty="0" smtClean="0">
                  <a:hlinkClick r:id="rId8"/>
                </a:rPr>
                <a:t>localhost:1337/uploads</a:t>
              </a:r>
              <a:r>
                <a:rPr lang="en-US" dirty="0" smtClean="0"/>
                <a:t> - get uploaded assets such as images</a:t>
              </a:r>
              <a:endParaRPr lang="en-US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1_MIT P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</TotalTime>
  <Words>981</Words>
  <Application>Microsoft Office PowerPoint</Application>
  <PresentationFormat>Widescreen</PresentationFormat>
  <Paragraphs>157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1_MIT 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Shilpiya</dc:creator>
  <cp:lastModifiedBy>Chitra.Krishnan</cp:lastModifiedBy>
  <cp:revision>223</cp:revision>
  <dcterms:created xsi:type="dcterms:W3CDTF">2018-11-05T13:58:18Z</dcterms:created>
  <dcterms:modified xsi:type="dcterms:W3CDTF">2023-06-26T03:45:36Z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